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66" r:id="rId2"/>
    <p:sldId id="256" r:id="rId3"/>
    <p:sldId id="257" r:id="rId4"/>
    <p:sldId id="258" r:id="rId5"/>
    <p:sldId id="259" r:id="rId6"/>
    <p:sldId id="260" r:id="rId7"/>
    <p:sldId id="274" r:id="rId8"/>
    <p:sldId id="275" r:id="rId9"/>
    <p:sldId id="276" r:id="rId10"/>
    <p:sldId id="262" r:id="rId11"/>
    <p:sldId id="269" r:id="rId12"/>
    <p:sldId id="270" r:id="rId13"/>
    <p:sldId id="278" r:id="rId14"/>
    <p:sldId id="261" r:id="rId15"/>
    <p:sldId id="268" r:id="rId16"/>
    <p:sldId id="277" r:id="rId17"/>
    <p:sldId id="263" r:id="rId18"/>
    <p:sldId id="273" r:id="rId19"/>
    <p:sldId id="272" r:id="rId20"/>
    <p:sldId id="267" r:id="rId21"/>
    <p:sldId id="271" r:id="rId22"/>
    <p:sldId id="265" r:id="rId23"/>
  </p:sldIdLst>
  <p:sldSz cx="14630400" cy="8229600"/>
  <p:notesSz cx="8229600" cy="146304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Nunito Semi Bold" panose="020B0604020202020204" charset="0"/>
      <p:regular r:id="rId29"/>
    </p:embeddedFont>
    <p:embeddedFont>
      <p:font typeface="PT Sans" panose="020B0503020203020204" pitchFamily="34" charset="0"/>
      <p:regular r:id="rId30"/>
      <p:bold r:id="rId31"/>
      <p:italic r:id="rId32"/>
      <p:boldItalic r:id="rId33"/>
    </p:embeddedFont>
    <p:embeddedFont>
      <p:font typeface="PT Sans Bold" panose="020B0703020203020204" pitchFamily="34" charset="0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5612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8383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8383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8383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8383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8383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8383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8383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8383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8383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8383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game-icons.net/1x1/delapouite/database.html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pixabay.com/pt/logotipo-html-html5-%C3%ADcone-2582748/" TargetMode="Externa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hyperlink" Target="https://damiandeluca.com.ar/que-es-flask" TargetMode="External"/><Relationship Id="rId5" Type="http://schemas.openxmlformats.org/officeDocument/2006/relationships/hyperlink" Target="https://smlpoints.com/notes-tailwind-css-dark-mode-9.html" TargetMode="External"/><Relationship Id="rId10" Type="http://schemas.openxmlformats.org/officeDocument/2006/relationships/image" Target="../media/image12.jpg"/><Relationship Id="rId4" Type="http://schemas.openxmlformats.org/officeDocument/2006/relationships/image" Target="../media/image9.png"/><Relationship Id="rId9" Type="http://schemas.openxmlformats.org/officeDocument/2006/relationships/hyperlink" Target="https://sssungsik.tistory.com/14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8DA420-33A5-4120-A8E4-A0580AB94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1981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837"/>
            <a:ext cx="85755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Advanced Test Creation Interface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50244"/>
            <a:ext cx="2173724" cy="1306949"/>
          </a:xfrm>
          <a:prstGeom prst="roundRect">
            <a:avLst>
              <a:gd name="adj" fmla="val 15620"/>
            </a:avLst>
          </a:prstGeom>
          <a:solidFill>
            <a:srgbClr val="383838"/>
          </a:solidFill>
          <a:ln/>
          <a:effectLst>
            <a:outerShdw blurRad="339090" algn="bl" rotWithShape="0">
              <a:srgbClr val="FFFFFF">
                <a:alpha val="2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721167" y="240434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177058"/>
            <a:ext cx="20713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Drag-and-Drop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667476"/>
            <a:ext cx="2071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3B3B3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Easy question builder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241953"/>
            <a:ext cx="10642402" cy="15240"/>
          </a:xfrm>
          <a:prstGeom prst="roundRect">
            <a:avLst>
              <a:gd name="adj" fmla="val 1339536"/>
            </a:avLst>
          </a:prstGeom>
          <a:solidFill>
            <a:srgbClr val="707070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370540"/>
            <a:ext cx="4347567" cy="1306949"/>
          </a:xfrm>
          <a:prstGeom prst="roundRect">
            <a:avLst>
              <a:gd name="adj" fmla="val 15620"/>
            </a:avLst>
          </a:prstGeom>
          <a:solidFill>
            <a:srgbClr val="383838"/>
          </a:solidFill>
          <a:ln/>
          <a:effectLst>
            <a:outerShdw blurRad="339090" algn="bl" rotWithShape="0">
              <a:srgbClr val="FFFFFF">
                <a:alpha val="2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2808089" y="382464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Rich Media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087773"/>
            <a:ext cx="299537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3B3B3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Integrate multimedia elements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4662249"/>
            <a:ext cx="8468558" cy="15240"/>
          </a:xfrm>
          <a:prstGeom prst="roundRect">
            <a:avLst>
              <a:gd name="adj" fmla="val 1339536"/>
            </a:avLst>
          </a:prstGeom>
          <a:solidFill>
            <a:srgbClr val="707070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4790837"/>
            <a:ext cx="6521410" cy="1306949"/>
          </a:xfrm>
          <a:prstGeom prst="roundRect">
            <a:avLst>
              <a:gd name="adj" fmla="val 15620"/>
            </a:avLst>
          </a:prstGeom>
          <a:solidFill>
            <a:srgbClr val="383838"/>
          </a:solidFill>
          <a:ln/>
          <a:effectLst>
            <a:outerShdw blurRad="339090" algn="bl" rotWithShape="0">
              <a:srgbClr val="FFFFFF">
                <a:alpha val="2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3895011" y="524494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017651"/>
            <a:ext cx="24506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Preview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508069"/>
            <a:ext cx="24506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3B3B3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View your exam instantly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35293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3B3B3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ExamHub's test creation interface provides intuitive tools for designing exams. Features include a drag-and-drop question builder, rich media integration, template-based design, and real-time preview. Accessibility is a key focus, ensuring a user-friendly experience for all educators.</a:t>
            </a:r>
            <a:endParaRPr lang="en-US" sz="1750" dirty="0"/>
          </a:p>
        </p:txBody>
      </p:sp>
    </p:spTree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1714A2-E020-4D9E-96CD-F1559C9E2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0907"/>
      </p:ext>
    </p:extLst>
  </p:cSld>
  <p:clrMapOvr>
    <a:masterClrMapping/>
  </p:clrMapOvr>
  <p:transition spd="med">
    <p:pull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5E1C0-A5F1-4EB7-8BE0-AF6F59544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09539"/>
      </p:ext>
    </p:extLst>
  </p:cSld>
  <p:clrMapOvr>
    <a:masterClrMapping/>
  </p:clrMapOvr>
  <p:transition spd="med">
    <p:pull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382F9-E63B-4AC0-BDC8-C33D871EB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92531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73962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Course Management 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020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Content Management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6731" y="268605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9937790" y="28020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Enrollment Tracking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52604" y="307455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9937790" y="5254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Performance Tracking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64103" y="5300424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1857256" y="5254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Integration</a:t>
            </a:r>
            <a:endParaRPr lang="en-US" sz="2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838230" y="491192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9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3B3B3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course management system offers centralized content control, student enrollment and tracking, grade book functionalities, and seamless integration with existing educational platforms. Manage your courses efficiently and effectively with ExamHub.</a:t>
            </a:r>
            <a:endParaRPr lang="en-US" sz="1750" dirty="0"/>
          </a:p>
        </p:txBody>
      </p:sp>
    </p:spTree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AEBDF-C4B7-45F4-AD83-905D590EC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36847"/>
      </p:ext>
    </p:extLst>
  </p:cSld>
  <p:clrMapOvr>
    <a:masterClrMapping/>
  </p:clrMapOvr>
  <p:transition spd="med">
    <p:pull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82471A-2327-4DAE-99B7-915804CE1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57605"/>
      </p:ext>
    </p:extLst>
  </p:cSld>
  <p:clrMapOvr>
    <a:masterClrMapping/>
  </p:clrMapOvr>
  <p:transition spd="med">
    <p:pull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902" y="610314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and Security Features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902" y="2325172"/>
            <a:ext cx="1106448" cy="13276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9177" y="2546390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SQLite Backend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9177" y="3024783"/>
            <a:ext cx="615672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3B3B3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Robust and reliable data storage.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902" y="3652838"/>
            <a:ext cx="1106448" cy="13276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9177" y="3874056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Role-Based Access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9177" y="4352449"/>
            <a:ext cx="615672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3B3B3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Secure access control.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902" y="4980503"/>
            <a:ext cx="1106448" cy="13276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9177" y="5201722"/>
            <a:ext cx="3218378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Encrypted Authentication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9177" y="5680115"/>
            <a:ext cx="615672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3B3B3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Ensuring user security.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6260902" y="6557010"/>
            <a:ext cx="7594997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3B3B3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ExamHub employs a robust SQLite backend to ensure data integrity. We utilize role-based access control, encrypted user authentication, and consider GDPR and FERPA compliance. Regular automated backups protect your data.</a:t>
            </a:r>
            <a:endParaRPr lang="en-US" sz="1700" dirty="0"/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3BCA74-12C0-4129-AB56-BAFAA3534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60676"/>
      </p:ext>
    </p:extLst>
  </p:cSld>
  <p:clrMapOvr>
    <a:masterClrMapping/>
  </p:clrMapOvr>
  <p:transition spd="med">
    <p:pull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EF3432-B38F-4CE1-85D2-D301FB5A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94990"/>
      </p:ext>
    </p:extLst>
  </p:cSld>
  <p:clrMapOvr>
    <a:masterClrMapping/>
  </p:clrMapOvr>
  <p:transition spd="med">
    <p:pull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ExamHub: Revolutionizing Educational Assessment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3B3B3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Welcome to ExamHub, the next-generation exam management platform! We're streamlining course and test administration, designed for educators and institutions. This presentation will provide an overview of ExamHub's purpose, functionality, tech stack, and key features.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6730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648563"/>
            <a:ext cx="543910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B3B3B3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Abdur Rahman Qureshi &amp; </a:t>
            </a:r>
            <a:r>
              <a:rPr lang="en-US" sz="2200" b="1" dirty="0" err="1">
                <a:solidFill>
                  <a:srgbClr val="B3B3B3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Sofiya</a:t>
            </a:r>
            <a:r>
              <a:rPr lang="en-US" sz="2200" b="1" dirty="0">
                <a:solidFill>
                  <a:srgbClr val="B3B3B3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 </a:t>
            </a:r>
            <a:r>
              <a:rPr lang="en-US" sz="2200" b="1" dirty="0" err="1">
                <a:solidFill>
                  <a:srgbClr val="B3B3B3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Patwekar</a:t>
            </a:r>
            <a:endParaRPr lang="en-US" sz="2200" dirty="0"/>
          </a:p>
        </p:txBody>
      </p:sp>
    </p:spTree>
  </p:cSld>
  <p:clrMapOvr>
    <a:masterClrMapping/>
  </p:clrMapOvr>
  <p:transition spd="med">
    <p:pull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D35B0F-1A1F-4EA3-8171-464B6BAED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4630400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98970"/>
      </p:ext>
    </p:extLst>
  </p:cSld>
  <p:clrMapOvr>
    <a:masterClrMapping/>
  </p:clrMapOvr>
  <p:transition spd="med">
    <p:pull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1009CF-32EA-441A-86C0-362C8083E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85065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8424"/>
            <a:ext cx="71682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Roadmap and Vision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59" y="1890832"/>
            <a:ext cx="1291233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18265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4926806" y="2117646"/>
            <a:ext cx="18108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Global Impact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756666" y="2711887"/>
            <a:ext cx="9023271" cy="15240"/>
          </a:xfrm>
          <a:prstGeom prst="roundRect">
            <a:avLst>
              <a:gd name="adj" fmla="val 1339536"/>
            </a:avLst>
          </a:prstGeom>
          <a:solidFill>
            <a:srgbClr val="707070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203" y="2755463"/>
            <a:ext cx="2582466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296013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5572482" y="2982277"/>
            <a:ext cx="1929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Continuous UX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402342" y="3576518"/>
            <a:ext cx="8377595" cy="15240"/>
          </a:xfrm>
          <a:prstGeom prst="roundRect">
            <a:avLst>
              <a:gd name="adj" fmla="val 1339536"/>
            </a:avLst>
          </a:prstGeom>
          <a:solidFill>
            <a:srgbClr val="707070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527" y="3620095"/>
            <a:ext cx="3873698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382476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6218039" y="3846909"/>
            <a:ext cx="2067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LMS Integration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047899" y="4441150"/>
            <a:ext cx="7732038" cy="15240"/>
          </a:xfrm>
          <a:prstGeom prst="roundRect">
            <a:avLst>
              <a:gd name="adj" fmla="val 1339536"/>
            </a:avLst>
          </a:prstGeom>
          <a:solidFill>
            <a:srgbClr val="707070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1970" y="4484727"/>
            <a:ext cx="5164931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894892" y="468939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500" dirty="0"/>
          </a:p>
        </p:txBody>
      </p:sp>
      <p:sp>
        <p:nvSpPr>
          <p:cNvPr id="17" name="Text 11"/>
          <p:cNvSpPr/>
          <p:nvPr/>
        </p:nvSpPr>
        <p:spPr>
          <a:xfrm>
            <a:off x="6863715" y="4711541"/>
            <a:ext cx="28488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Assessment Analytics</a:t>
            </a:r>
            <a:endParaRPr lang="en-US" sz="2200" dirty="0"/>
          </a:p>
        </p:txBody>
      </p:sp>
      <p:sp>
        <p:nvSpPr>
          <p:cNvPr id="18" name="Shape 12"/>
          <p:cNvSpPr/>
          <p:nvPr/>
        </p:nvSpPr>
        <p:spPr>
          <a:xfrm>
            <a:off x="6693575" y="5305782"/>
            <a:ext cx="7086362" cy="15240"/>
          </a:xfrm>
          <a:prstGeom prst="roundRect">
            <a:avLst>
              <a:gd name="adj" fmla="val 1339536"/>
            </a:avLst>
          </a:prstGeom>
          <a:solidFill>
            <a:srgbClr val="707070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349359"/>
            <a:ext cx="6456164" cy="80795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894892" y="555402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2500" dirty="0"/>
          </a:p>
        </p:txBody>
      </p:sp>
      <p:sp>
        <p:nvSpPr>
          <p:cNvPr id="21" name="Text 14"/>
          <p:cNvSpPr/>
          <p:nvPr/>
        </p:nvSpPr>
        <p:spPr>
          <a:xfrm>
            <a:off x="7509272" y="5576173"/>
            <a:ext cx="21235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Question Gen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93790" y="6412468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3B3B3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future roadmap includes AI-powered question generation, machine learning assessment analytics, integration with learning management systems, and continuous user experience improvements. We aim to expand our global impact and revolutionize educational technology.</a:t>
            </a:r>
            <a:endParaRPr lang="en-US" sz="1750" dirty="0"/>
          </a:p>
        </p:txBody>
      </p:sp>
    </p:spTree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10072807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Problem in Educational Technology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66662"/>
            <a:ext cx="3056215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Challenges in Education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80098" y="2437805"/>
            <a:ext cx="626316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B3B3B3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78% of educators struggle with manual exam processes.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098" y="2872383"/>
            <a:ext cx="626316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B3B3B3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Time-consuming test creation and grading impact efficiency.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098" y="3306961"/>
            <a:ext cx="626316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B3B3B3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Limited flexibility in assessment methods hinders innovation.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0098" y="3741539"/>
            <a:ext cx="626316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B3B3B3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Fragmented educational technology solutions add complexity.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759" y="1894523"/>
            <a:ext cx="6263164" cy="428529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94759" y="6430566"/>
            <a:ext cx="626316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85EE4E-BAC4-48E1-8B0A-376F250D5F26}"/>
              </a:ext>
            </a:extLst>
          </p:cNvPr>
          <p:cNvSpPr txBox="1"/>
          <p:nvPr/>
        </p:nvSpPr>
        <p:spPr>
          <a:xfrm>
            <a:off x="780098" y="3544644"/>
            <a:ext cx="6535102" cy="2576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endParaRPr lang="en-US" sz="1800" dirty="0">
              <a:solidFill>
                <a:srgbClr val="B3B3B3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ts val="2800"/>
              </a:lnSpc>
              <a:buNone/>
            </a:pPr>
            <a:endParaRPr lang="en-US" dirty="0">
              <a:solidFill>
                <a:srgbClr val="B3B3B3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ts val="2800"/>
              </a:lnSpc>
              <a:buNone/>
            </a:pPr>
            <a:endParaRPr lang="en-US" sz="1800" dirty="0">
              <a:solidFill>
                <a:srgbClr val="B3B3B3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ts val="2800"/>
              </a:lnSpc>
              <a:buNone/>
            </a:pPr>
            <a:endParaRPr lang="en-US" dirty="0">
              <a:solidFill>
                <a:srgbClr val="B3B3B3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1800" dirty="0">
                <a:solidFill>
                  <a:srgbClr val="B3B3B3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Educators face numerous challenges in managing exams and courses efficiently. Manual processes, time constraints, and limited flexibility create significant hurdles.</a:t>
            </a:r>
            <a:endParaRPr lang="en-US" sz="1800" dirty="0"/>
          </a:p>
        </p:txBody>
      </p:sp>
    </p:spTree>
  </p:cSld>
  <p:clrMapOvr>
    <a:masterClrMapping/>
  </p:clrMapOvr>
  <p:transition spd="med">
    <p:pull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ExamHub: Solution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7499"/>
            <a:ext cx="3664863" cy="2395657"/>
          </a:xfrm>
          <a:prstGeom prst="roundRect">
            <a:avLst>
              <a:gd name="adj" fmla="val 8521"/>
            </a:avLst>
          </a:prstGeom>
          <a:solidFill>
            <a:srgbClr val="383838"/>
          </a:solidFill>
          <a:ln/>
          <a:effectLst>
            <a:outerShdw blurRad="339090" algn="bl" rotWithShape="0">
              <a:srgbClr val="FFFFFF">
                <a:alpha val="2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20604" y="3074313"/>
            <a:ext cx="31967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Comprehensive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3B3B3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ExamHub is a comprehensive web application designed for effective exam management.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7499"/>
            <a:ext cx="3664863" cy="2395657"/>
          </a:xfrm>
          <a:prstGeom prst="roundRect">
            <a:avLst>
              <a:gd name="adj" fmla="val 8521"/>
            </a:avLst>
          </a:prstGeom>
          <a:solidFill>
            <a:srgbClr val="383838"/>
          </a:solidFill>
          <a:ln/>
          <a:effectLst>
            <a:outerShdw blurRad="339090" algn="bl" rotWithShape="0">
              <a:srgbClr val="FFFFFF">
                <a:alpha val="2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912281" y="3074313"/>
            <a:ext cx="29467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Simplified Assessment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3B3B3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platform simplifies the entire educational assessment process, from creation to grading.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383838"/>
          </a:solidFill>
          <a:ln/>
          <a:effectLst>
            <a:outerShdw blurRad="339090" algn="bl" rotWithShape="0">
              <a:srgbClr val="FFFFFF">
                <a:alpha val="2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020604" y="5696783"/>
            <a:ext cx="29167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Multiple Environments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72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3B3B3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ExamHub supports various educational settings, providing versatility for different institutions.</a:t>
            </a:r>
            <a:endParaRPr lang="en-US" sz="1750" dirty="0"/>
          </a:p>
        </p:txBody>
      </p:sp>
    </p:spTree>
  </p:cSld>
  <p:clrMapOvr>
    <a:masterClrMapping/>
  </p:clrMapOvr>
  <p:transition spd="med">
    <p:pull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885A5AC-982A-4984-8729-1AE6FD8AD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99" b="1938"/>
          <a:stretch/>
        </p:blipFill>
        <p:spPr>
          <a:xfrm>
            <a:off x="0" y="0"/>
            <a:ext cx="14630400" cy="82012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28E534-ACBB-4AA9-B2A0-E0BD59ABB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02279" y="3810000"/>
            <a:ext cx="609600" cy="609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6FB7CB-4616-4AF0-B68F-E92A3B58A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941442" y="4614530"/>
            <a:ext cx="797442" cy="7974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FC11C0-309F-474C-A949-1A01550256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42885"/>
          <a:stretch/>
        </p:blipFill>
        <p:spPr>
          <a:xfrm>
            <a:off x="10955610" y="4734447"/>
            <a:ext cx="635496" cy="6258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14909F-DD5F-4D60-8E65-6F076B164E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141689" y="5538021"/>
            <a:ext cx="597195" cy="5971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A0F95B-EE6D-4836-A17B-B1991BCD02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141689" y="6498265"/>
            <a:ext cx="720000" cy="7200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39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Exam Management Capabilities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8686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383838"/>
          </a:solidFill>
          <a:ln/>
          <a:effectLst>
            <a:outerShdw blurRad="339090" algn="bl" rotWithShape="0">
              <a:srgbClr val="FFFFFF">
                <a:alpha val="2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78860" y="352937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8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Rapid Exam Creation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7728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3B3B3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exams in less than 15 minutes with our intuitive tools.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8686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383838"/>
          </a:solidFill>
          <a:ln/>
          <a:effectLst>
            <a:outerShdw blurRad="339090" algn="bl" rotWithShape="0">
              <a:srgbClr val="FFFFFF">
                <a:alpha val="2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770537" y="352937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Versatile Question Types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3316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3B3B3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Supports multiple question types, including MCQs and essays.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2285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383838"/>
          </a:solidFill>
          <a:ln/>
          <a:effectLst>
            <a:outerShdw blurRad="339090" algn="bl" rotWithShape="0">
              <a:srgbClr val="FFFFFF">
                <a:alpha val="2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878860" y="594479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2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3B3B3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Automatic Grading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27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3B3B3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grading for objective questions saves time and effort.</a:t>
            </a:r>
            <a:endParaRPr lang="en-US" sz="1750" dirty="0"/>
          </a:p>
        </p:txBody>
      </p:sp>
    </p:spTree>
  </p:cSld>
  <p:clrMapOvr>
    <a:masterClrMapping/>
  </p:clrMapOvr>
  <p:transition spd="med">
    <p:pull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89A4B-A3B9-4EA6-AC0D-37E8904A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488"/>
      </p:ext>
    </p:extLst>
  </p:cSld>
  <p:clrMapOvr>
    <a:masterClrMapping/>
  </p:clrMapOvr>
  <p:transition spd="med"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9071A-4BE4-4CAE-83E2-9D1B9802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75720"/>
      </p:ext>
    </p:extLst>
  </p:cSld>
  <p:clrMapOvr>
    <a:masterClrMapping/>
  </p:clrMapOvr>
  <p:transition spd="med">
    <p:pull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B583A9-EEE4-4A45-8914-599F4D21B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0524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452</Words>
  <Application>Microsoft Office PowerPoint</Application>
  <PresentationFormat>Custom</PresentationFormat>
  <Paragraphs>81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Nunito Semi Bold</vt:lpstr>
      <vt:lpstr>Arial</vt:lpstr>
      <vt:lpstr>Calibri</vt:lpstr>
      <vt:lpstr>PT Sans</vt:lpstr>
      <vt:lpstr>PT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Abdurrahman Qureshi</cp:lastModifiedBy>
  <cp:revision>8</cp:revision>
  <dcterms:created xsi:type="dcterms:W3CDTF">2025-04-03T20:41:03Z</dcterms:created>
  <dcterms:modified xsi:type="dcterms:W3CDTF">2025-04-03T21:05:15Z</dcterms:modified>
</cp:coreProperties>
</file>